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80" r:id="rId4"/>
    <p:sldId id="257" r:id="rId5"/>
    <p:sldId id="285" r:id="rId6"/>
    <p:sldId id="286" r:id="rId7"/>
    <p:sldId id="287" r:id="rId8"/>
    <p:sldId id="284" r:id="rId9"/>
    <p:sldId id="258" r:id="rId10"/>
    <p:sldId id="283" r:id="rId11"/>
    <p:sldId id="260" r:id="rId12"/>
    <p:sldId id="259" r:id="rId13"/>
    <p:sldId id="263" r:id="rId14"/>
    <p:sldId id="264" r:id="rId15"/>
    <p:sldId id="261" r:id="rId16"/>
    <p:sldId id="265" r:id="rId17"/>
    <p:sldId id="262" r:id="rId18"/>
    <p:sldId id="270" r:id="rId19"/>
    <p:sldId id="288" r:id="rId20"/>
    <p:sldId id="268" r:id="rId21"/>
    <p:sldId id="269" r:id="rId22"/>
    <p:sldId id="266" r:id="rId23"/>
    <p:sldId id="267" r:id="rId24"/>
    <p:sldId id="291" r:id="rId25"/>
    <p:sldId id="273" r:id="rId26"/>
    <p:sldId id="289" r:id="rId27"/>
    <p:sldId id="274" r:id="rId28"/>
    <p:sldId id="275" r:id="rId29"/>
    <p:sldId id="276" r:id="rId30"/>
    <p:sldId id="277" r:id="rId31"/>
    <p:sldId id="290" r:id="rId32"/>
    <p:sldId id="2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ê Nguyễn Đức Anh" initials="LNĐA" lastIdx="1" clrIdx="0">
    <p:extLst>
      <p:ext uri="{19B8F6BF-5375-455C-9EA6-DF929625EA0E}">
        <p15:presenceInfo xmlns:p15="http://schemas.microsoft.com/office/powerpoint/2012/main" userId="a32c31f3de1fe4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5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87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821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7814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4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79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36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95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7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2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1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3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9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8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9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0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09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2B85B32-8DE7-4F3D-8487-74AC6307B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sz="48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qui </a:t>
            </a:r>
            <a:r>
              <a:rPr lang="en-US" sz="48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đa</a:t>
            </a:r>
            <a:r>
              <a:rPr lang="en-US" sz="48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endParaRPr lang="en-US" sz="4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421CAD9-9D56-495C-9AD7-E3027F15E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r>
              <a:rPr lang="vi-VN" dirty="0"/>
              <a:t>Nhóm</a:t>
            </a:r>
            <a:r>
              <a:rPr lang="en-US" dirty="0"/>
              <a:t>: Bit64</a:t>
            </a:r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D83401CF-F443-4F6D-933B-4CDA4602B962}"/>
                  </a:ext>
                </a:extLst>
              </p:cNvPr>
              <p:cNvSpPr txBox="1"/>
              <p:nvPr/>
            </p:nvSpPr>
            <p:spPr>
              <a:xfrm>
                <a:off x="1969284" y="1607141"/>
                <a:ext cx="824285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 		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⋮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                       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Hộp Văn bản 4">
                <a:extLst>
                  <a:ext uri="{FF2B5EF4-FFF2-40B4-BE49-F238E27FC236}">
                    <a16:creationId xmlns:a16="http://schemas.microsoft.com/office/drawing/2014/main" id="{D83401CF-F443-4F6D-933B-4CDA4602B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284" y="1607141"/>
                <a:ext cx="8242852" cy="1231106"/>
              </a:xfrm>
              <a:prstGeom prst="rect">
                <a:avLst/>
              </a:prstGeom>
              <a:blipFill>
                <a:blip r:embed="rId4"/>
                <a:stretch>
                  <a:fillRect l="-1849" b="-7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600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88E025-4347-437A-8446-9A2FDA8E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Ý nghĩa</a:t>
            </a:r>
            <a:r>
              <a:rPr lang="en-US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qui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endParaRPr lang="en-US" sz="45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AAD44310-4899-4362-B3C5-73F183180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669774"/>
                <a:ext cx="10353762" cy="5078267"/>
              </a:xfrm>
            </p:spPr>
            <p:txBody>
              <a:bodyPr>
                <a:norm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0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0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Dựa vào dữ liệu thống kê thực tế để tiên lượng.</a:t>
                </a:r>
                <a:endParaRPr lang="en-US" sz="33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vi-VN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Giúp giải quyết nhiều bài toán trong thống kê</a:t>
                </a:r>
              </a:p>
              <a:p>
                <a:pPr marL="3690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AAD44310-4899-4362-B3C5-73F183180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669774"/>
                <a:ext cx="10353762" cy="50782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57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474078F-47A1-453D-96A9-313E16518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en-US" sz="5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5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5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50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0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en-US" sz="5000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27C1152-2FAD-438A-BAC6-49978AF9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US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89737EC-12A4-487E-A5AD-46C31A34D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Input:</a:t>
                </a:r>
                <a:endParaRPr lang="vi-VN" sz="3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32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900" indent="0" algn="ctr">
                  <a:buNone/>
                </a:pPr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56900" lvl="1" indent="-342900"/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Cho n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tập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dữ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liệu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nhiều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biến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z</a:t>
                </a:r>
                <a:r>
                  <a:rPr lang="en-US" sz="3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z</a:t>
                </a:r>
                <a:r>
                  <a:rPr lang="en-US" sz="3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,..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</a:t>
                </a:r>
                <a:r>
                  <a:rPr lang="en-US" sz="3100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sz="3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và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Y.</a:t>
                </a:r>
              </a:p>
              <a:p>
                <a:pPr marL="756900" lvl="1" indent="-342900"/>
                <a:r>
                  <a:rPr lang="vi-VN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Z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liên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tục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hay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phân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loại</a:t>
                </a:r>
                <a:r>
                  <a:rPr lang="en-US" sz="3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6900" indent="0">
                  <a:buNone/>
                </a:pPr>
                <a:endParaRPr lang="en-US" sz="3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900" indent="0">
                  <a:buNone/>
                </a:pPr>
                <a:endParaRPr lang="en-US" sz="3100" dirty="0">
                  <a:latin typeface="time ne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89737EC-12A4-487E-A5AD-46C31A34D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17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B8121F1-A13D-4199-8ECB-6592F982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en-US" dirty="0"/>
          </a:p>
        </p:txBody>
      </p:sp>
      <p:pic>
        <p:nvPicPr>
          <p:cNvPr id="5" name="Chỗ dành sẵn cho Nội dung 4" descr="Ảnh có chứa tòa nhà&#10;&#10;Mô tả được tạo tự động">
            <a:extLst>
              <a:ext uri="{FF2B5EF4-FFF2-40B4-BE49-F238E27FC236}">
                <a16:creationId xmlns:a16="http://schemas.microsoft.com/office/drawing/2014/main" id="{0225F521-7F67-4CB3-83C2-38FF2EB87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88" y="1866900"/>
            <a:ext cx="5011576" cy="4602646"/>
          </a:xfrm>
        </p:spPr>
      </p:pic>
    </p:spTree>
    <p:extLst>
      <p:ext uri="{BB962C8B-B14F-4D97-AF65-F5344CB8AC3E}">
        <p14:creationId xmlns:p14="http://schemas.microsoft.com/office/powerpoint/2010/main" val="2040322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2444292-8D47-4D0C-92C8-C1680A26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en-US" dirty="0"/>
          </a:p>
        </p:txBody>
      </p:sp>
      <p:pic>
        <p:nvPicPr>
          <p:cNvPr id="5" name="Chỗ dành sẵn cho Nội dung 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DD5F48A-FA27-491A-8486-CBC604DCF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006112"/>
            <a:ext cx="4356388" cy="3714750"/>
          </a:xfr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66B84687-960E-4FB1-AAEE-FAED1A352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466" y="2006112"/>
            <a:ext cx="4371091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5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D86420-F9DA-45AC-9FA6-F86F4F5B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 </a:t>
            </a:r>
            <a:r>
              <a:rPr lang="en-US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Output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B7424DF4-856E-43F7-B300-F3B5B3A3F0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1256" y="1770927"/>
                <a:ext cx="11389488" cy="49308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Output:</a:t>
                </a:r>
              </a:p>
              <a:p>
                <a:pPr marL="756900" lvl="1" indent="-342900"/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Biết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đ</a:t>
                </a:r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ư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ợc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ph</a:t>
                </a:r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ư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ơng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trình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hồi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quy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56900" lvl="1" indent="-342900"/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R-squared, Adjusted R-squared: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phản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ánh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mức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độ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giải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thích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biến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độc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lập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cho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biến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phụ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thuộc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756900" lvl="1" indent="-342900"/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</a:p>
              <a:p>
                <a:pPr marL="756900" lvl="1" indent="-342900"/>
                <a:endParaRPr lang="en-US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Bài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toán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đặt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ra: 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Làm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thế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nào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để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tìm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đ</a:t>
                </a:r>
                <a:r>
                  <a:rPr lang="vi-VN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ư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ợc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7569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giá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trị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khởi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đầu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(intercept).</a:t>
                </a:r>
              </a:p>
              <a:p>
                <a:pPr marL="699750" lvl="1" indent="-285750"/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hệ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hồi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quy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	</a:t>
                </a:r>
              </a:p>
              <a:p>
                <a:pPr marL="414000" lvl="1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B7424DF4-856E-43F7-B300-F3B5B3A3F0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256" y="1770927"/>
                <a:ext cx="11389488" cy="493081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991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3235B96-E9BC-4A60-83E0-1D0BCCAA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4220"/>
            <a:ext cx="10353762" cy="1257300"/>
          </a:xfrm>
        </p:spPr>
        <p:txBody>
          <a:bodyPr/>
          <a:lstStyle/>
          <a:p>
            <a:r>
              <a:rPr lang="en-US" b="1" i="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3ACAEA3D-C7F7-4AD1-ACFD-B3A40E7F9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25" y="1083082"/>
            <a:ext cx="3210524" cy="995511"/>
          </a:xfrm>
        </p:spPr>
      </p:pic>
      <p:pic>
        <p:nvPicPr>
          <p:cNvPr id="7" name="Hình ảnh 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591D8D9-09EE-4CAA-8A61-6554DAC37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24" y="2078593"/>
            <a:ext cx="7096125" cy="3800475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6E187350-A7B9-426E-83C8-D7E9A741BEA0}"/>
              </a:ext>
            </a:extLst>
          </p:cNvPr>
          <p:cNvSpPr txBox="1"/>
          <p:nvPr/>
        </p:nvSpPr>
        <p:spPr>
          <a:xfrm>
            <a:off x="5506955" y="5879068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Statsmodels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9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75541E64-BF05-4C75-9FC2-9F784814C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20" y="1343025"/>
            <a:ext cx="7059160" cy="4171950"/>
          </a:xfr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00C1A46-5E84-4533-B18A-03FAC0884F09}"/>
              </a:ext>
            </a:extLst>
          </p:cNvPr>
          <p:cNvSpPr txBox="1"/>
          <p:nvPr/>
        </p:nvSpPr>
        <p:spPr>
          <a:xfrm>
            <a:off x="4011935" y="5897480"/>
            <a:ext cx="416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dung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x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x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</a:p>
        </p:txBody>
      </p:sp>
    </p:spTree>
    <p:extLst>
      <p:ext uri="{BB962C8B-B14F-4D97-AF65-F5344CB8AC3E}">
        <p14:creationId xmlns:p14="http://schemas.microsoft.com/office/powerpoint/2010/main" val="1342734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CE6C3F-AD48-4773-9792-8A9E83EBC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62204"/>
            <a:ext cx="10353762" cy="1257300"/>
          </a:xfrm>
        </p:spPr>
        <p:txBody>
          <a:bodyPr/>
          <a:lstStyle/>
          <a:p>
            <a:r>
              <a:rPr lang="en-US" b="1" i="0" dirty="0">
                <a:latin typeface="Calibri" panose="020F0502020204030204" pitchFamily="34" charset="0"/>
                <a:cs typeface="Calibri" panose="020F0502020204030204" pitchFamily="34" charset="0"/>
              </a:rPr>
              <a:t>Ý t</a:t>
            </a:r>
            <a:r>
              <a:rPr lang="vi-VN" b="1" i="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ởng</a:t>
            </a:r>
            <a:r>
              <a:rPr lang="vi-VN" b="1" i="0" dirty="0">
                <a:latin typeface="Calibri" panose="020F0502020204030204" pitchFamily="34" charset="0"/>
                <a:cs typeface="Calibri" panose="020F0502020204030204" pitchFamily="34" charset="0"/>
              </a:rPr>
              <a:t> giải</a:t>
            </a: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9091F76-FF47-4C07-A342-917D1EB4A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208" y="1034406"/>
            <a:ext cx="8105584" cy="58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7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CE6C3F-AD48-4773-9792-8A9E83EB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latin typeface="Calibri" panose="020F0502020204030204" pitchFamily="34" charset="0"/>
                <a:cs typeface="Calibri" panose="020F0502020204030204" pitchFamily="34" charset="0"/>
              </a:rPr>
              <a:t>Ý t</a:t>
            </a:r>
            <a:r>
              <a:rPr lang="vi-VN" b="1" i="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ởng</a:t>
            </a:r>
            <a:r>
              <a:rPr lang="vi-VN" b="1" i="0" dirty="0">
                <a:latin typeface="Calibri" panose="020F0502020204030204" pitchFamily="34" charset="0"/>
                <a:cs typeface="Calibri" panose="020F0502020204030204" pitchFamily="34" charset="0"/>
              </a:rPr>
              <a:t> giải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6DCF259-2F86-44D8-A806-38FCEE095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Least square estimation</a:t>
            </a:r>
            <a:endParaRPr lang="vi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 algn="ctr">
              <a:buNone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(Bình phương nhỏ nhất)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34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806C-844F-4B8B-98B7-A82F6B03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Danh sách thành viên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236A397-A8A4-4239-A071-2C238FDF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902323"/>
              </p:ext>
            </p:extLst>
          </p:nvPr>
        </p:nvGraphicFramePr>
        <p:xfrm>
          <a:off x="2026676" y="2457704"/>
          <a:ext cx="8132308" cy="1922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6154">
                  <a:extLst>
                    <a:ext uri="{9D8B030D-6E8A-4147-A177-3AD203B41FA5}">
                      <a16:colId xmlns:a16="http://schemas.microsoft.com/office/drawing/2014/main" val="3576571802"/>
                    </a:ext>
                  </a:extLst>
                </a:gridCol>
                <a:gridCol w="4066154">
                  <a:extLst>
                    <a:ext uri="{9D8B030D-6E8A-4147-A177-3AD203B41FA5}">
                      <a16:colId xmlns:a16="http://schemas.microsoft.com/office/drawing/2014/main" val="3228632173"/>
                    </a:ext>
                  </a:extLst>
                </a:gridCol>
              </a:tblGrid>
              <a:tr h="4805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Lê Nguyễn Đức Anh </a:t>
                      </a:r>
                      <a:endParaRPr lang="en-US" b="1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1712003</a:t>
                      </a: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573398"/>
                  </a:ext>
                </a:extLst>
              </a:tr>
              <a:tr h="4805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Đặng Hồng Minh</a:t>
                      </a:r>
                      <a:endParaRPr lang="en-US" b="1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1712096</a:t>
                      </a: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579427"/>
                  </a:ext>
                </a:extLst>
              </a:tr>
              <a:tr h="4805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Lê Vũ Anh Huy	</a:t>
                      </a:r>
                      <a:endParaRPr lang="en-US" b="1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1712491</a:t>
                      </a: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871913"/>
                  </a:ext>
                </a:extLst>
              </a:tr>
              <a:tr h="480568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Nguyễn Anh Khoa</a:t>
                      </a:r>
                      <a:endParaRPr lang="en-US" b="1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1712532</a:t>
                      </a:r>
                      <a:endParaRPr lang="en-US" b="1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458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269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FAC989-9875-4871-AF16-77A26848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latin typeface="Calibri" panose="020F0502020204030204" pitchFamily="34" charset="0"/>
                <a:cs typeface="Calibri" panose="020F0502020204030204" pitchFamily="34" charset="0"/>
              </a:rPr>
              <a:t>Ý t</a:t>
            </a:r>
            <a:r>
              <a:rPr lang="vi-VN" b="1" i="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ởng</a:t>
            </a:r>
            <a:endParaRPr lang="en-US" b="1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DE541753-2778-4D46-A724-5EA835E147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4622524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Ví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dụ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cho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hồi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qui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tuyến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đ</a:t>
                </a:r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ơ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biến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8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8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sz="2800" b="1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Giả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b="1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định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Mối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liên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quan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giữa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X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và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Y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là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tuyến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tính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về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tham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số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  <a:p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X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không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có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sai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số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ngẫu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nhiên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.</a:t>
                </a:r>
              </a:p>
              <a:p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Giá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trị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của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Y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độc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lập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(Y</a:t>
                </a:r>
                <a:r>
                  <a:rPr lang="en-US" sz="2800" baseline="-250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1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không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liên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quan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Y</a:t>
                </a:r>
                <a:r>
                  <a:rPr lang="en-US" sz="2800" baseline="-250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2</a:t>
                </a: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)</a:t>
                </a:r>
              </a:p>
              <a:p>
                <a:pPr marL="36900" indent="0">
                  <a:buNone/>
                </a:pPr>
                <a:r>
                  <a:rPr lang="en-US" sz="2800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</a:t>
                </a:r>
              </a:p>
              <a:p>
                <a:pPr marL="36900" indent="0">
                  <a:buNone/>
                </a:pPr>
                <a:endParaRPr lang="en-US" sz="2800" dirty="0">
                  <a:effectLst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6900" indent="0">
                  <a:buNone/>
                </a:pP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DE541753-2778-4D46-A724-5EA835E147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46225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564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021277F-1F77-488E-890F-6CC8F0F8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latin typeface="Calibri" panose="020F0502020204030204" pitchFamily="34" charset="0"/>
                <a:cs typeface="Calibri" panose="020F0502020204030204" pitchFamily="34" charset="0"/>
              </a:rPr>
              <a:t>Ý t</a:t>
            </a:r>
            <a:r>
              <a:rPr lang="vi-VN" b="1" i="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ởng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5039E56-C38C-47A6-AC85-1A650A4E8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462252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Ví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dụ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cho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hồi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qui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tuyến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tính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đ</a:t>
                </a:r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ơ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biến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8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8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r>
                  <a:rPr lang="en-US" sz="2800" b="1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Giả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b="1" dirty="0" err="1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định</a:t>
                </a:r>
                <a:r>
                  <a:rPr lang="en-US" sz="2800" b="1" dirty="0">
                    <a:effectLst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en-US" sz="2800" dirty="0"/>
                  <a:t>…</a:t>
                </a:r>
              </a:p>
              <a:p>
                <a:r>
                  <a:rPr lang="en-U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Sai </a:t>
                </a:r>
                <a:r>
                  <a:rPr lang="en-US" sz="28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ngẫu</a:t>
                </a:r>
                <a:r>
                  <a:rPr lang="en-U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nhiên</a:t>
                </a:r>
                <a:r>
                  <a:rPr lang="en-U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800" i="1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lvl="1">
                  <a:buFontTx/>
                  <a:buChar char="-"/>
                </a:pP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Phân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bố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chuẩn</a:t>
                </a:r>
                <a:endParaRPr lang="en-US" sz="28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Tx/>
                  <a:buChar char="-"/>
                </a:pP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Trung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bình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0</a:t>
                </a:r>
              </a:p>
              <a:p>
                <a:pPr lvl="1">
                  <a:buFontTx/>
                  <a:buChar char="-"/>
                </a:pP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Ph</a:t>
                </a:r>
                <a:r>
                  <a:rPr lang="vi-VN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ư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ơng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sai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bất</a:t>
                </a:r>
                <a:r>
                  <a:rPr lang="en-US" sz="2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biến</a:t>
                </a:r>
                <a:endParaRPr lang="en-US" sz="28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1700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5039E56-C38C-47A6-AC85-1A650A4E8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46225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045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văn bản, bản đồ&#10;&#10;Mô tả được tạo tự động">
            <a:extLst>
              <a:ext uri="{FF2B5EF4-FFF2-40B4-BE49-F238E27FC236}">
                <a16:creationId xmlns:a16="http://schemas.microsoft.com/office/drawing/2014/main" id="{58E8D65B-AEE9-4CC5-95BD-273D30D6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18" y="419459"/>
            <a:ext cx="7669161" cy="37147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3060F78E-0B10-468C-95C0-7DB3BE218C2C}"/>
                  </a:ext>
                </a:extLst>
              </p:cNvPr>
              <p:cNvSpPr txBox="1"/>
              <p:nvPr/>
            </p:nvSpPr>
            <p:spPr>
              <a:xfrm>
                <a:off x="2457021" y="4392340"/>
                <a:ext cx="7277954" cy="2046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giá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trị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mong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đợi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tiên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hay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gọi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giá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trị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trung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bình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i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phần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</a:t>
                </a:r>
                <a:r>
                  <a:rPr lang="vi-VN" dirty="0">
                    <a:latin typeface="Calibri" panose="020F0502020204030204" pitchFamily="34" charset="0"/>
                    <a:cs typeface="Calibri" panose="020F0502020204030204" pitchFamily="34" charset="0"/>
                  </a:rPr>
                  <a:t>ư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i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</a:rPr>
                  <a:t>Y</a:t>
                </a:r>
                <a:r>
                  <a:rPr lang="en-US" i="1" baseline="-25000" dirty="0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</a:rPr>
                  <a:t>i</a:t>
                </a:r>
                <a:r>
                  <a:rPr lang="en-US" i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i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Phần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dư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giá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trị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thực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tế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giá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trị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tiên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lượng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Tìm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đ</a:t>
                </a:r>
                <a:r>
                  <a:rPr lang="vi-VN" dirty="0">
                    <a:latin typeface="Calibri" panose="020F0502020204030204" pitchFamily="34" charset="0"/>
                    <a:cs typeface="Calibri" panose="020F0502020204030204" pitchFamily="34" charset="0"/>
                  </a:rPr>
                  <a:t>ư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ờng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thẳng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màu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đỏ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tốt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nhất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có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thể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”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Tìm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vi-VN" dirty="0">
                    <a:latin typeface="Calibri" panose="020F0502020204030204" pitchFamily="34" charset="0"/>
                    <a:cs typeface="Calibri" panose="020F0502020204030204" pitchFamily="34" charset="0"/>
                  </a:rPr>
                  <a:t>ư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ớc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số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(estimate).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gọi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estimate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trong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bài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toán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này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</a:t>
                </a:r>
                <a:r>
                  <a:rPr lang="en-U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b</a:t>
                </a:r>
                <a:r>
                  <a:rPr lang="en-U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Tìm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estimate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sao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cho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tổng</a:t>
                </a:r>
                <a:r>
                  <a:rPr lang="en-US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bình</a:t>
                </a:r>
                <a:r>
                  <a:rPr lang="en-US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ph</a:t>
                </a:r>
                <a:r>
                  <a:rPr lang="vi-VN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ư</a:t>
                </a:r>
                <a:r>
                  <a:rPr lang="en-US" b="1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ơng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tất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cả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là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tối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thiểu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3060F78E-0B10-468C-95C0-7DB3BE218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021" y="4392340"/>
                <a:ext cx="7277954" cy="2046201"/>
              </a:xfrm>
              <a:prstGeom prst="rect">
                <a:avLst/>
              </a:prstGeom>
              <a:blipFill>
                <a:blip r:embed="rId3"/>
                <a:stretch>
                  <a:fillRect l="-670" t="-1194" b="-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61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99939CA-7D87-4398-8371-DDC91F4E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Ý t</a:t>
            </a:r>
            <a:r>
              <a:rPr lang="vi-VN" b="1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b="1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ởng</a:t>
            </a:r>
            <a:endParaRPr lang="en-US" b="1" i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2E18FCB-C631-4224-BA0B-FA957ADD88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10353762" cy="4642402"/>
              </a:xfrm>
            </p:spPr>
            <p:txBody>
              <a:bodyPr>
                <a:normAutofit/>
              </a:bodyPr>
              <a:lstStyle/>
              <a:p>
                <a:pPr marL="36900" indent="0">
                  <a:buNone/>
                </a:pPr>
                <a:r>
                  <a:rPr lang="en-US" sz="24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- 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T</a:t>
                </a:r>
                <a:r>
                  <a:rPr lang="vi-VN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ư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ơng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tự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với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ph</a:t>
                </a:r>
                <a:r>
                  <a:rPr lang="vi-VN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ư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ơng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trình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hồi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qui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tuyến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tính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đa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biến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:</a:t>
                </a:r>
              </a:p>
              <a:p>
                <a:pPr marL="36900" indent="0" algn="just">
                  <a:buNone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r>
                  <a:rPr lang="en-US" sz="24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Phần dư: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−…−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		</a:t>
                </a:r>
                <a:r>
                  <a:rPr lang="en-US" sz="2400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j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= 1,2,…,n</a:t>
                </a:r>
              </a:p>
              <a:p>
                <a:pPr marL="36900" indent="0" algn="just">
                  <a:buNone/>
                </a:pPr>
                <a:r>
                  <a:rPr lang="en-US" sz="24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-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Tìm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vector </a:t>
                </a:r>
                <a:r>
                  <a:rPr lang="en-US" sz="2800" b="1" i="1" dirty="0">
                    <a:effectLst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b</a:t>
                </a:r>
                <a:r>
                  <a:rPr lang="en-US" sz="2800" b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của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vi-VN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ư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ớc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số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sao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cho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b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tổng</a:t>
                </a:r>
                <a:r>
                  <a:rPr lang="en-US" sz="2800" b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b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bình</a:t>
                </a:r>
                <a:r>
                  <a:rPr lang="en-US" sz="2800" b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b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ph</a:t>
                </a:r>
                <a:r>
                  <a:rPr lang="vi-VN" sz="2800" b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ư</a:t>
                </a:r>
                <a:r>
                  <a:rPr lang="en-US" sz="2800" b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ơng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S(</a:t>
                </a:r>
                <a:r>
                  <a:rPr lang="en-US" sz="2800" b="1" i="1" dirty="0">
                    <a:effectLst/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b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)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này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tối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thiểu</a:t>
                </a:r>
                <a:r>
                  <a:rPr lang="en-US" sz="2800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:</a:t>
                </a:r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69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ea typeface="Cambria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−…−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𝑗𝑟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vi-V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6900" indent="0" algn="just">
                  <a:buNone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vi-VN" sz="2400" b="0" i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                                               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𝑍𝑏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)′(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𝑍𝑏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			</a:t>
                </a:r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2E18FCB-C631-4224-BA0B-FA957ADD8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10353762" cy="46424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1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2E18FCB-C631-4224-BA0B-FA957ADD88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272" y="228989"/>
                <a:ext cx="11523911" cy="5695950"/>
              </a:xfrm>
            </p:spPr>
            <p:txBody>
              <a:bodyPr>
                <a:normAutofit fontScale="85000" lnSpcReduction="10000"/>
              </a:bodyPr>
              <a:lstStyle/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sz="2400" b="0" i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                    −2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vi-VN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−2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vi-VN" sz="2400" b="0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vi-VN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vi-VN" sz="2400" i="1" dirty="0">
                    <a:latin typeface="Cambria Math" panose="02040503050406030204" pitchFamily="18" charset="0"/>
                    <a:ea typeface="Cambria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vi-VN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</m:oMath>
                </a14:m>
                <a:r>
                  <a:rPr lang="vi-V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	Y’Y		</a:t>
                </a:r>
                <a:r>
                  <a:rPr lang="en-US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− </m:t>
                    </m:r>
                  </m:oMath>
                </a14:m>
                <a:r>
                  <a:rPr lang="vi-V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		2Y’Z</a:t>
                </a:r>
                <a:r>
                  <a:rPr lang="en-US" sz="2400" dirty="0">
                    <a:ln>
                      <a:solidFill>
                        <a:srgbClr val="000000">
                          <a:lumMod val="75000"/>
                          <a:lumOff val="25000"/>
                          <a:alpha val="10000"/>
                        </a:srgbClr>
                      </a:solidFill>
                    </a:ln>
                    <a:solidFill>
                      <a:srgbClr val="E2E6E8"/>
                    </a:solidFill>
                    <a:effectLst>
                      <a:outerShdw blurRad="9525" dist="25400" dir="14640000" algn="tl" rotWithShape="0">
                        <a:srgbClr val="000000">
                          <a:alpha val="30000"/>
                        </a:srgbClr>
                      </a:outerShdw>
                    </a:effectLst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E2E6E8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r>
                  <a:rPr lang="vi-V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		</a:t>
                </a:r>
                <a:r>
                  <a:rPr lang="en-US" sz="2400" dirty="0"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</m:oMath>
                </a14:m>
                <a:r>
                  <a:rPr lang="vi-VN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r>
                  <a:rPr lang="vi-VN" sz="2400" b="1" dirty="0">
                    <a:ln>
                      <a:solidFill>
                        <a:srgbClr val="000000">
                          <a:lumMod val="75000"/>
                          <a:lumOff val="25000"/>
                          <a:alpha val="10000"/>
                        </a:srgbClr>
                      </a:solidFill>
                    </a:ln>
                    <a:solidFill>
                      <a:srgbClr val="E2E6E8"/>
                    </a:solidFill>
                    <a:effectLst>
                      <a:outerShdw blurRad="9525" dist="25400" dir="14640000" algn="tl" rotWithShape="0">
                        <a:srgbClr val="000000">
                          <a:alpha val="30000"/>
                        </a:srgbClr>
                      </a:outerShdw>
                    </a:effectLst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sz="2400" b="1" i="1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4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Z</m:t>
                        </m:r>
                      </m:e>
                      <m:sup>
                        <m:r>
                          <a:rPr lang="vi-VN" sz="24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vi-VN" sz="2400" b="1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p>
                        <m:r>
                          <a:rPr lang="vi-VN" sz="2400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vi-VN" sz="2400" b="1" i="1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E2E6E8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Z</m:t>
                    </m:r>
                    <m:r>
                      <a:rPr lang="en-US" sz="2400" i="1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E2E6E8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𝛽</m:t>
                    </m:r>
                  </m:oMath>
                </a14:m>
                <a:endParaRPr lang="vi-V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6900" indent="0" algn="just">
                  <a:buNone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			</a:t>
                </a:r>
              </a:p>
            </p:txBody>
          </p:sp>
        </mc:Choice>
        <mc:Fallback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82E18FCB-C631-4224-BA0B-FA957ADD88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272" y="228989"/>
                <a:ext cx="11523911" cy="56959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82C167C-9A3A-492F-B70A-E44657DA9601}"/>
                  </a:ext>
                </a:extLst>
              </p:cNvPr>
              <p:cNvSpPr/>
              <p:nvPr/>
            </p:nvSpPr>
            <p:spPr>
              <a:xfrm>
                <a:off x="373224" y="5807212"/>
                <a:ext cx="8619475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vi-VN" sz="2800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800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Y</m:t>
                          </m:r>
                        </m:e>
                        <m:sup>
                          <m:r>
                            <a:rPr lang="vi-VN" sz="2800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vi-VN" sz="2800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Y</m:t>
                      </m:r>
                      <m:r>
                        <a:rPr lang="vi-VN" sz="2800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vi-VN" sz="2800" i="1" smtClean="0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  <m:sSup>
                        <m:sSupPr>
                          <m:ctrlPr>
                            <a:rPr lang="vi-VN" sz="2800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800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Y</m:t>
                          </m:r>
                        </m:e>
                        <m:sup>
                          <m:r>
                            <a:rPr lang="vi-VN" sz="2800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vi-VN" sz="2800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Z</m:t>
                      </m:r>
                      <m:r>
                        <a:rPr lang="en-US" sz="2800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vi-VN" sz="2800" b="1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vi-VN" sz="2800" b="1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800" b="1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Z</m:t>
                          </m:r>
                        </m:e>
                        <m:sup>
                          <m:r>
                            <a:rPr lang="vi-VN" sz="2800" b="1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vi-VN" sz="2800" b="1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p>
                          <m:r>
                            <a:rPr lang="vi-VN" sz="2800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vi-VN" sz="2800" b="1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Z</m:t>
                      </m:r>
                      <m:r>
                        <a:rPr lang="en-US" sz="2800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vi-VN" sz="2800" b="0" i="1" smtClean="0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vi-VN" sz="2800" b="0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800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Y</m:t>
                          </m:r>
                        </m:e>
                        <m:sup>
                          <m:r>
                            <a:rPr lang="vi-VN" sz="2800" b="0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vi-VN" sz="2800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Y</m:t>
                      </m:r>
                      <m:r>
                        <a:rPr lang="vi-VN" sz="2800" b="0" i="1" smtClean="0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vi-VN" sz="2800" b="0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800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Y</m:t>
                          </m:r>
                        </m:e>
                        <m:sup>
                          <m:r>
                            <a:rPr lang="vi-VN" sz="2800" b="0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vi-VN" sz="2800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Z</m:t>
                      </m:r>
                      <m:r>
                        <a:rPr lang="en-US" sz="2800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  <m:r>
                        <a:rPr lang="vi-VN" sz="2800" b="0" i="1" smtClean="0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vi-VN" sz="2800" b="1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800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Z</m:t>
                          </m:r>
                        </m:e>
                        <m:sup>
                          <m:r>
                            <a:rPr lang="vi-VN" sz="2800" b="1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vi-VN" sz="2800" b="1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p>
                          <m:r>
                            <a:rPr lang="vi-VN" sz="2800" b="1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vi-VN" sz="2800" b="1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Y</m:t>
                      </m:r>
                      <m:r>
                        <a:rPr lang="vi-VN" sz="2800" b="1" i="1" smtClean="0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vi-VN" sz="2800" b="0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vi-VN" sz="2800" b="1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Z</m:t>
                          </m:r>
                        </m:e>
                        <m:sup>
                          <m:r>
                            <a:rPr lang="vi-VN" sz="2800" b="0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vi-VN" sz="2800" b="0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p>
                          <m:r>
                            <a:rPr lang="vi-VN" sz="2800" b="0" i="1" smtClean="0">
                              <a:ln>
                                <a:solidFill>
                                  <a:srgbClr val="000000">
                                    <a:lumMod val="75000"/>
                                    <a:lumOff val="25000"/>
                                    <a:alpha val="10000"/>
                                  </a:srgbClr>
                                </a:solidFill>
                              </a:ln>
                              <a:solidFill>
                                <a:srgbClr val="E2E6E8"/>
                              </a:solidFill>
                              <a:effectLst>
                                <a:outerShdw blurRad="9525" dist="25400" dir="1464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vi-VN" sz="2800" b="1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Z</m:t>
                      </m:r>
                      <m:r>
                        <a:rPr lang="en-US" sz="2800" i="1">
                          <a:ln>
                            <a:solidFill>
                              <a:srgbClr val="000000">
                                <a:lumMod val="75000"/>
                                <a:lumOff val="25000"/>
                                <a:alpha val="10000"/>
                              </a:srgbClr>
                            </a:solidFill>
                          </a:ln>
                          <a:solidFill>
                            <a:srgbClr val="E2E6E8"/>
                          </a:solidFill>
                          <a:effectLst>
                            <a:outerShdw blurRad="9525" dist="25400" dir="1464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𝛽</m:t>
                      </m:r>
                    </m:oMath>
                  </m:oMathPara>
                </a14:m>
                <a:br>
                  <a:rPr lang="vi-VN" sz="2800" i="1" dirty="0">
                    <a:ln>
                      <a:solidFill>
                        <a:srgbClr val="000000">
                          <a:lumMod val="75000"/>
                          <a:lumOff val="25000"/>
                          <a:alpha val="10000"/>
                        </a:srgbClr>
                      </a:solidFill>
                    </a:ln>
                    <a:solidFill>
                      <a:srgbClr val="E2E6E8"/>
                    </a:solidFill>
                    <a:effectLst>
                      <a:outerShdw blurRad="9525" dist="25400" dir="1464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</a:br>
                <a:r>
                  <a:rPr lang="vi-VN" sz="2800" i="1" dirty="0">
                    <a:ln>
                      <a:solidFill>
                        <a:srgbClr val="000000">
                          <a:lumMod val="75000"/>
                          <a:lumOff val="25000"/>
                          <a:alpha val="10000"/>
                        </a:srgbClr>
                      </a:solidFill>
                    </a:ln>
                    <a:solidFill>
                      <a:srgbClr val="E2E6E8"/>
                    </a:solidFill>
                    <a:effectLst>
                      <a:outerShdw blurRad="9525" dist="25400" dir="1464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	         </a:t>
                </a:r>
                <a14:m>
                  <m:oMath xmlns:m="http://schemas.openxmlformats.org/officeDocument/2006/math">
                    <m:r>
                      <a:rPr lang="vi-VN" sz="2800" b="1" i="1" smtClean="0">
                        <a:ln>
                          <a:solidFill>
                            <a:srgbClr val="000000">
                              <a:lumMod val="75000"/>
                              <a:lumOff val="25000"/>
                              <a:alpha val="10000"/>
                            </a:srgbClr>
                          </a:solidFill>
                        </a:ln>
                        <a:solidFill>
                          <a:srgbClr val="E2E6E8"/>
                        </a:solidFill>
                        <a:effectLst>
                          <a:outerShdw blurRad="9525" dist="25400" dir="1464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E2E6E8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2800" i="1" smtClean="0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E2E6E8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Y</m:t>
                            </m:r>
                            <m:r>
                              <a:rPr lang="en-US" sz="2800" i="1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E2E6E8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2800" i="1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E2E6E8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𝑍</m:t>
                            </m:r>
                            <m:r>
                              <a:rPr lang="en-US" sz="2800" i="1">
                                <a:ln>
                                  <a:solidFill>
                                    <a:srgbClr val="000000">
                                      <a:lumMod val="75000"/>
                                      <a:lumOff val="25000"/>
                                      <a:alpha val="10000"/>
                                    </a:srgbClr>
                                  </a:solidFill>
                                </a:ln>
                                <a:solidFill>
                                  <a:srgbClr val="E2E6E8"/>
                                </a:solidFill>
                                <a:effectLst>
                                  <a:outerShdw blurRad="9525" dist="25400" dir="1464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2800" i="1" smtClean="0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Y</m:t>
                        </m:r>
                        <m:r>
                          <a:rPr lang="en-US" sz="2800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800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𝑍</m:t>
                        </m:r>
                        <m:r>
                          <a:rPr lang="en-US" sz="2800" i="1">
                            <a:ln>
                              <a:solidFill>
                                <a:srgbClr val="000000">
                                  <a:lumMod val="75000"/>
                                  <a:lumOff val="25000"/>
                                  <a:alpha val="10000"/>
                                </a:srgbClr>
                              </a:solidFill>
                            </a:ln>
                            <a:solidFill>
                              <a:srgbClr val="E2E6E8"/>
                            </a:solidFill>
                            <a:effectLst>
                              <a:outerShdw blurRad="9525" dist="25400" dir="14640000" algn="tl" rotWithShape="0">
                                <a:srgbClr val="000000">
                                  <a:alpha val="3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82C167C-9A3A-492F-B70A-E44657DA9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24" y="5807212"/>
                <a:ext cx="8619475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817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C80D2-4CF4-401C-88B6-4F196ED4C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374904"/>
                <a:ext cx="10353762" cy="6108192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S(b)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nhỏ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nhất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khi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𝑑𝑆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den>
                    </m:f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</a:t>
                </a:r>
              </a:p>
              <a:p>
                <a:r>
                  <a:rPr lang="vi-VN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Sử dụng ký hiệu ma trận, tổng số dư bình phương được cho bởi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𝑍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69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𝑌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𝑌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𝑍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𝑍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=−2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𝑍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28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6900" indent="0">
                  <a:lnSpc>
                    <a:spcPct val="150000"/>
                  </a:lnSpc>
                  <a:buNone/>
                </a:pPr>
                <a:endParaRPr lang="en-US" sz="28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69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⟺−2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𝑍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=0⟺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𝑍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28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69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⟺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𝑍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𝑍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8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6900" indent="0">
                  <a:buNone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C80D2-4CF4-401C-88B6-4F196ED4C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374904"/>
                <a:ext cx="10353762" cy="610819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134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văn bản, bản đồ&#10;&#10;Mô tả được tạo tự động">
            <a:extLst>
              <a:ext uri="{FF2B5EF4-FFF2-40B4-BE49-F238E27FC236}">
                <a16:creationId xmlns:a16="http://schemas.microsoft.com/office/drawing/2014/main" id="{58E8D65B-AEE9-4CC5-95BD-273D30D6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18" y="419459"/>
            <a:ext cx="7669161" cy="37147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3060F78E-0B10-468C-95C0-7DB3BE218C2C}"/>
                  </a:ext>
                </a:extLst>
              </p:cNvPr>
              <p:cNvSpPr txBox="1"/>
              <p:nvPr/>
            </p:nvSpPr>
            <p:spPr>
              <a:xfrm>
                <a:off x="2457021" y="4392340"/>
                <a:ext cx="7277954" cy="2046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𝑌</m:t>
                        </m: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giá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trị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mong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đợi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(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tiên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lượng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) hay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gọi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giá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trị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trung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bình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</a:t>
                </a:r>
                <a:r>
                  <a:rPr kumimoji="0" lang="en-US" sz="18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phần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d</a:t>
                </a:r>
                <a:r>
                  <a:rPr kumimoji="0" lang="vi-V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ư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, </a:t>
                </a:r>
                <a:r>
                  <a:rPr kumimoji="0" lang="en-US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</a:t>
                </a:r>
                <a:r>
                  <a:rPr kumimoji="0" lang="en-US" sz="18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= 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</a:rPr>
                  <a:t>Y</a:t>
                </a:r>
                <a:r>
                  <a:rPr kumimoji="0" lang="en-US" sz="18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</a:rPr>
                  <a:t>i</a:t>
                </a:r>
                <a:r>
                  <a:rPr kumimoji="0" lang="en-US" sz="18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kumimoji="0" lang="en-US" sz="18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(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Phần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dư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=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giá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trị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thực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tế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-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giá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trị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tiên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lượng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).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“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Tìm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đ</a:t>
                </a:r>
                <a:r>
                  <a:rPr kumimoji="0" lang="vi-V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ư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ờng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thẳng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màu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đỏ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tốt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nhất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có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thể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”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à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Tìm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các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vi-V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ư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ớc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số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(estimate).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gọi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các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estimate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trong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bài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toán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này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b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0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, b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1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Tìm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các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estimate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sao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cho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tổng</a:t>
                </a: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các</a:t>
                </a: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bình</a:t>
                </a:r>
                <a:r>
                  <a:rPr kumimoji="0" 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ph</a:t>
                </a:r>
                <a:r>
                  <a:rPr kumimoji="0" lang="vi-V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ư</a:t>
                </a:r>
                <a:r>
                  <a:rPr kumimoji="0" lang="en-US" sz="18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ơng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của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tất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cả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</a:t>
                </a:r>
                <a:r>
                  <a:rPr kumimoji="0" lang="en-US" sz="1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là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tối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thiểu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3060F78E-0B10-468C-95C0-7DB3BE218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021" y="4392340"/>
                <a:ext cx="7277954" cy="2046201"/>
              </a:xfrm>
              <a:prstGeom prst="rect">
                <a:avLst/>
              </a:prstGeom>
              <a:blipFill>
                <a:blip r:embed="rId3"/>
                <a:stretch>
                  <a:fillRect l="-670" t="-1194" b="-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502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5A24-B1F8-4AAA-8BC7-5CE12B59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Đo l</a:t>
            </a:r>
            <a:r>
              <a:rPr lang="vi-VN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ờng mức độ phù hợp của </a:t>
            </a:r>
            <a:r>
              <a:rPr lang="vi-VN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ớc l</a:t>
            </a:r>
            <a:r>
              <a:rPr lang="vi-VN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b="1" i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ợng theo OLS (Ordinary Least Squares)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B5D76-332A-4CBE-8FF4-B8DF65874D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Hệ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endParaRPr lang="en-US" dirty="0"/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𝑑𝑎𝑜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độ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á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ị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𝑡𝑟𝑢𝑛𝑔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𝑛h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𝐷𝑎𝑜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độ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đượ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í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vi-VN" i="1">
                                    <a:latin typeface="Cambria Math" panose="02040503050406030204" pitchFamily="18" charset="0"/>
                                  </a:rPr>
                                  <m:t>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ô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𝑛h</m:t>
                                </m:r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𝐷𝑎𝑜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độ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ư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đượ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í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𝑐h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ô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ố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DB5D76-332A-4CBE-8FF4-B8DF65874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02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F692A8-D884-4A75-8CF0-FA4FFC89E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83464"/>
                <a:ext cx="10353762" cy="6263640"/>
              </a:xfrm>
            </p:spPr>
            <p:txBody>
              <a:bodyPr/>
              <a:lstStyle/>
              <a:p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Gọi</a:t>
                </a:r>
              </a:p>
              <a:p>
                <a:pPr lvl="1"/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TSS: Total sum of squares</a:t>
                </a:r>
              </a:p>
              <a:p>
                <a:pPr lvl="1"/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ESS: Explained sum of squares</a:t>
                </a:r>
              </a:p>
              <a:p>
                <a:pPr lvl="1"/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RSS: Residual sum of squares</a:t>
                </a:r>
              </a:p>
              <a:p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</a:rPr>
                  <a:t>Ta có:</a:t>
                </a:r>
              </a:p>
              <a:p>
                <a:pPr marL="450000" lvl="1" indent="0" algn="ctr">
                  <a:buNone/>
                </a:pPr>
                <a:r>
                  <a:rPr lang="en-US" b="1" i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TSS = ESS + RSS</a:t>
                </a:r>
              </a:p>
              <a:p>
                <a:pPr marL="450000" lvl="1" indent="0">
                  <a:buNone/>
                </a:pPr>
                <a:r>
                  <a:rPr lang="en-US"/>
                  <a:t>Với:</a:t>
                </a:r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/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/>
              </a:p>
              <a:p>
                <a:pPr marL="4500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Đặ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𝐸𝑆𝑆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𝑇𝑆𝑆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F692A8-D884-4A75-8CF0-FA4FFC89E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83464"/>
                <a:ext cx="10353762" cy="626364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695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E8D3A-57C1-4B26-82EE-42D283EE1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329184"/>
                <a:ext cx="10353762" cy="61539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Nhận xét:</a:t>
                </a:r>
              </a:p>
              <a:p>
                <a:pPr lvl="1"/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Khi thêm biến vào mô hình thì </a:t>
                </a:r>
                <a:r>
                  <a:rPr lang="en-US" i="1">
                    <a:latin typeface="Cambria" panose="02040503050406030204" pitchFamily="18" charset="0"/>
                    <a:ea typeface="Cambria" panose="02040503050406030204" pitchFamily="18" charset="0"/>
                  </a:rPr>
                  <a:t>k</a:t>
                </a:r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 tăng</a:t>
                </a:r>
              </a:p>
              <a:p>
                <a:pPr lvl="1"/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TSS không phụ thuộc </a:t>
                </a:r>
                <a:r>
                  <a:rPr lang="en-US" i="1">
                    <a:latin typeface="Cambria" panose="02040503050406030204" pitchFamily="18" charset="0"/>
                    <a:ea typeface="Cambria" panose="02040503050406030204" pitchFamily="18" charset="0"/>
                  </a:rPr>
                  <a:t>k</a:t>
                </a:r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 nên không đổi</a:t>
                </a:r>
              </a:p>
              <a:p>
                <a:pPr lvl="1"/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ESS phụ thuộc </a:t>
                </a:r>
                <a:r>
                  <a:rPr lang="en-US" i="1">
                    <a:latin typeface="Cambria" panose="02040503050406030204" pitchFamily="18" charset="0"/>
                    <a:ea typeface="Cambria" panose="02040503050406030204" pitchFamily="18" charset="0"/>
                  </a:rPr>
                  <a:t>k</a:t>
                </a:r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 nên tăng =&gt; RSS giảm 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 tăng</a:t>
                </a:r>
              </a:p>
              <a:p>
                <a:pPr lvl="1"/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Vậy cứ thêm biến vào mô hình thì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 tăng, do đó không thể dùng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 để xem </a:t>
                </a:r>
                <a:r>
                  <a:rPr lang="en-US"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xét việc có  nên đưa thêm biến vào mô hình không.</a:t>
                </a:r>
              </a:p>
              <a:p>
                <a:r>
                  <a:rPr lang="en-US" b="1">
                    <a:latin typeface="Cambria" panose="02040503050406030204" pitchFamily="18" charset="0"/>
                    <a:ea typeface="Cambria" panose="02040503050406030204" pitchFamily="18" charset="0"/>
                  </a:rPr>
                  <a:t>Hệ số xác định hiệu chỉnh</a:t>
                </a:r>
              </a:p>
              <a:p>
                <a:pPr lvl="1"/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Đặt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𝑅𝑆𝑆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𝑘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𝑇𝑆𝑆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  <a:p>
                <a:pPr lvl="1"/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Nhận xét:</a:t>
                </a:r>
              </a:p>
              <a:p>
                <a:pPr lvl="2"/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Khi them biến giải thích vào mô hình thì</a:t>
                </a:r>
                <a:r>
                  <a:rPr lang="en-US" i="1">
                    <a:latin typeface="Cambria" panose="02040503050406030204" pitchFamily="18" charset="0"/>
                    <a:ea typeface="Cambria" panose="02040503050406030204" pitchFamily="18" charset="0"/>
                  </a:rPr>
                  <a:t> k </a:t>
                </a:r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tăng</a:t>
                </a:r>
              </a:p>
              <a:p>
                <a:pPr lvl="2"/>
                <a:r>
                  <a:rPr lang="vi-VN">
                    <a:latin typeface="Cambria" panose="02040503050406030204" pitchFamily="18" charset="0"/>
                    <a:ea typeface="Cambria" panose="02040503050406030204" pitchFamily="18" charset="0"/>
                  </a:rPr>
                  <a:t>TSS và (n-1) không bị ảnh hưởng bởi</a:t>
                </a:r>
                <a:r>
                  <a:rPr lang="en-US" i="1">
                    <a:latin typeface="Cambria" panose="02040503050406030204" pitchFamily="18" charset="0"/>
                    <a:ea typeface="Cambria" panose="02040503050406030204" pitchFamily="18" charset="0"/>
                  </a:rPr>
                  <a:t> k</a:t>
                </a:r>
                <a:endParaRPr lang="vi-VN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2"/>
                <a:r>
                  <a:rPr lang="vi-VN">
                    <a:latin typeface="Cambria" panose="02040503050406030204" pitchFamily="18" charset="0"/>
                    <a:ea typeface="Cambria" panose="02040503050406030204" pitchFamily="18" charset="0"/>
                  </a:rPr>
                  <a:t>(n-k) giảm</a:t>
                </a:r>
              </a:p>
              <a:p>
                <a:pPr lvl="2"/>
                <a:r>
                  <a:rPr lang="vi-VN">
                    <a:latin typeface="Cambria" panose="02040503050406030204" pitchFamily="18" charset="0"/>
                    <a:ea typeface="Cambria" panose="02040503050406030204" pitchFamily="18" charset="0"/>
                  </a:rPr>
                  <a:t>Khi thêm biến có ý nghĩa vào mô hình thì RSS (sai số) giảm</a:t>
                </a:r>
              </a:p>
              <a:p>
                <a:pPr lvl="2"/>
                <a:r>
                  <a:rPr lang="vi-VN">
                    <a:latin typeface="Cambria" panose="02040503050406030204" pitchFamily="18" charset="0"/>
                    <a:ea typeface="Cambria" panose="02040503050406030204" pitchFamily="18" charset="0"/>
                  </a:rPr>
                  <a:t>Khi thêm biến không có ý nghĩa vào mô hình thì RSS (sai số) không giảm hoặc giảm ít</a:t>
                </a:r>
                <a:endParaRPr lang="en-US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E8D3A-57C1-4B26-82EE-42D283EE1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329184"/>
                <a:ext cx="10353762" cy="615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18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1">
            <a:extLst>
              <a:ext uri="{FF2B5EF4-FFF2-40B4-BE49-F238E27FC236}">
                <a16:creationId xmlns:a16="http://schemas.microsoft.com/office/drawing/2014/main" id="{CB444977-D87B-4DF6-9B8E-6EA1527282D6}"/>
              </a:ext>
            </a:extLst>
          </p:cNvPr>
          <p:cNvSpPr txBox="1">
            <a:spLocks/>
          </p:cNvSpPr>
          <p:nvPr/>
        </p:nvSpPr>
        <p:spPr>
          <a:xfrm>
            <a:off x="919119" y="1347898"/>
            <a:ext cx="10353762" cy="416220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vi-VN" sz="6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Mục lục</a:t>
            </a:r>
          </a:p>
          <a:p>
            <a:pPr marL="1028700" indent="-1028700" algn="l">
              <a:buAutoNum type="romanUcPeriod"/>
            </a:pPr>
            <a:r>
              <a:rPr lang="vi-VN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Mục đích</a:t>
            </a:r>
          </a:p>
          <a:p>
            <a:pPr marL="1028700" indent="-1028700" algn="l">
              <a:buAutoNum type="romanUcPeriod"/>
            </a:pPr>
            <a:r>
              <a:rPr lang="vi-VN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Ý Nghĩa</a:t>
            </a:r>
          </a:p>
          <a:p>
            <a:pPr marL="1028700" indent="-1028700" algn="l">
              <a:buAutoNum type="romanUcPeriod"/>
            </a:pPr>
            <a:r>
              <a:rPr lang="vi-VN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Phát biểu bài toán</a:t>
            </a:r>
          </a:p>
          <a:p>
            <a:pPr marL="1028700" indent="-1028700" algn="l">
              <a:buAutoNum type="romanUcPeriod"/>
            </a:pPr>
            <a:r>
              <a:rPr lang="vi-VN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Giải bài toán</a:t>
            </a:r>
          </a:p>
          <a:p>
            <a:pPr marL="1028700" indent="-1028700" algn="l">
              <a:buAutoNum type="romanUcPeriod"/>
            </a:pPr>
            <a:r>
              <a:rPr lang="vi-VN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Tài liệu</a:t>
            </a:r>
            <a:endParaRPr lang="en-US" sz="45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88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06857-0EDF-40F4-8B83-147946E06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119" y="661416"/>
                <a:ext cx="10353762" cy="5535167"/>
              </a:xfrm>
            </p:spPr>
            <p:txBody>
              <a:bodyPr/>
              <a:lstStyle/>
              <a:p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Vậy khi thêm biến vào mô hình, nếu biến này có ý nghĩa thì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tăng, ngược lại,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không tăng. Do đó ta chỉ thêm biến vào mô hình khi nào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còn tăng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tăng chậm hơn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Nếu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đủ nhỏ,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có thể mang giá trị âm</a:t>
                </a:r>
              </a:p>
              <a:p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Ý nghĩa thực hành của hệ số xác định hiệu chỉnh</a:t>
                </a:r>
              </a:p>
              <a:p>
                <a:pPr lvl="1"/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Khi ta thêm càng nhiều biến vào mô hình thì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tăng -&gt; ta sẽ đưa quá nhiều biến vào mô hình (kể cả các biến không cần thiết)</a:t>
                </a:r>
              </a:p>
              <a:p>
                <a:pPr lvl="1"/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Để tránh hiện t</a:t>
                </a:r>
                <a:r>
                  <a:rPr lang="vi-VN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ợng này, ta dung hệ số xác định hiệu chỉnh, vì khi thêm biến vào mô hình,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có thể tăng hoặc không tăng</a:t>
                </a:r>
              </a:p>
              <a:p>
                <a:pPr lvl="1">
                  <a:buFont typeface="Symbol" panose="05050102010706020507" pitchFamily="18" charset="2"/>
                  <a:buChar char="Þ"/>
                </a:pPr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Vậy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được dùng để xác định xem có nên thêm một biến mới vào mô hình hay không</a:t>
                </a:r>
              </a:p>
              <a:p>
                <a:pPr marL="450000" lvl="1" indent="0">
                  <a:buNone/>
                </a:pPr>
                <a:r>
                  <a:rPr lang="vi-VN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 cùng một bộ số liệu, khi thêm một biến mới vào mô hình thì mô hình nào có hệ số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lớn hơn thì được xem là tốt hơn</a:t>
                </a:r>
                <a:endParaRPr lang="en-US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06857-0EDF-40F4-8B83-147946E06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119" y="661416"/>
                <a:ext cx="10353762" cy="55351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964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D86420-F9DA-45AC-9FA6-F86F4F5B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Tài Liệu Tham Khảo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7424DF4-856E-43F7-B300-F3B5B3A3F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56" y="1770927"/>
            <a:ext cx="11389488" cy="4930815"/>
          </a:xfrm>
        </p:spPr>
        <p:txBody>
          <a:bodyPr>
            <a:normAutofit/>
          </a:bodyPr>
          <a:lstStyle/>
          <a:p>
            <a:pPr marL="551250" indent="-514350"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Richard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A.Johnson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1250" indent="-514350">
              <a:buAutoNum type="arabicPeriod"/>
            </a:pP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GS. Nguyễn Văn Tuấn, Phân tích dữ liệu với R, 2015</a:t>
            </a:r>
          </a:p>
          <a:p>
            <a:pPr marL="551250" indent="-514350">
              <a:buAutoNum type="arabicPeriod"/>
            </a:pPr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Nguyễn Đình Huy, Giáo trình Xác suất và Thống kê, 2009</a:t>
            </a:r>
          </a:p>
          <a:p>
            <a:pPr marL="551250" indent="-514350">
              <a:buAutoNum type="arabicPeriod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66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B2341-C3E5-4C6B-9CA7-992729BA5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US" b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Cảm </a:t>
            </a:r>
            <a:r>
              <a:rPr lang="vi-VN" b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ơ</a:t>
            </a:r>
            <a:r>
              <a:rPr lang="en-US" b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 Thầy và các bạn đã theo dõi!</a:t>
            </a:r>
          </a:p>
        </p:txBody>
      </p:sp>
    </p:spTree>
    <p:extLst>
      <p:ext uri="{BB962C8B-B14F-4D97-AF65-F5344CB8AC3E}">
        <p14:creationId xmlns:p14="http://schemas.microsoft.com/office/powerpoint/2010/main" val="301519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9136C4E-5934-4615-A874-8E1E2282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66705"/>
            <a:ext cx="10353762" cy="2924590"/>
          </a:xfrm>
        </p:spPr>
        <p:txBody>
          <a:bodyPr>
            <a:normAutofit/>
          </a:bodyPr>
          <a:lstStyle/>
          <a:p>
            <a:r>
              <a:rPr lang="vi-VN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Ý tưởng ban đầu</a:t>
            </a:r>
            <a:br>
              <a:rPr lang="vi-VN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vi-VN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Mô hình hồi quy tuyến tính</a:t>
            </a:r>
            <a:endParaRPr lang="en-US" sz="45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63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E5E5C-E4A0-4A08-A04D-921D9731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5" y="1290671"/>
            <a:ext cx="6127223" cy="42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3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76495C-09AE-4506-87C0-F75DD77DC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4" r="1" b="11444"/>
          <a:stretch/>
        </p:blipFill>
        <p:spPr>
          <a:xfrm>
            <a:off x="1918586" y="1290671"/>
            <a:ext cx="8395581" cy="42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0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149F43D-E43A-49B5-B781-48DF10A5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5720" y="968938"/>
            <a:ext cx="10278846" cy="4932523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18A3F-48DB-4F7D-AF45-0AA63BC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496" y="1348559"/>
            <a:ext cx="7011008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4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9136C4E-5934-4615-A874-8E1E2282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2800350"/>
            <a:ext cx="10353762" cy="1257300"/>
          </a:xfrm>
        </p:spPr>
        <p:txBody>
          <a:bodyPr>
            <a:normAutofit/>
          </a:bodyPr>
          <a:lstStyle/>
          <a:p>
            <a:r>
              <a:rPr lang="en-US" sz="45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en-US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qui </a:t>
            </a:r>
            <a:r>
              <a:rPr lang="en-US" sz="45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sz="45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endParaRPr lang="en-US" sz="45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3785945-359D-47DB-930B-ACE58EC86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36900" indent="0" algn="ctr">
              <a:buNone/>
            </a:pPr>
            <a:r>
              <a:rPr lang="en-US" sz="3000" dirty="0">
                <a:effectLst/>
              </a:rPr>
              <a:t> </a:t>
            </a:r>
            <a:endParaRPr lang="en-US" i="1" dirty="0">
              <a:latin typeface="Cambria Math" panose="02040503050406030204" pitchFamily="18" charset="0"/>
            </a:endParaRPr>
          </a:p>
          <a:p>
            <a:pPr marL="450000" lvl="1" indent="0">
              <a:buNone/>
            </a:pPr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65438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688E025-4347-437A-8446-9A2FDA8E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đích</a:t>
            </a:r>
            <a:r>
              <a:rPr lang="en-US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hồi</a:t>
            </a:r>
            <a:r>
              <a:rPr lang="en-US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qui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tuyến</a:t>
            </a:r>
            <a:r>
              <a:rPr lang="en-US" sz="4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5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endParaRPr lang="en-US" sz="45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AAD44310-4899-4362-B3C5-73F183180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669774"/>
                <a:ext cx="10353762" cy="5078267"/>
              </a:xfrm>
            </p:spPr>
            <p:txBody>
              <a:bodyPr>
                <a:normAutofit/>
              </a:bodyPr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0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0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i="1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0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Tìm một mô hình (phương trình) để mô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tả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mối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liên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quan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nào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đó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giữa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biến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z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và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Y : </a:t>
                </a:r>
              </a:p>
              <a:p>
                <a:r>
                  <a:rPr lang="vi-VN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Điều chỉnh các yếu tố nhiễu</a:t>
                </a:r>
              </a:p>
              <a:p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Tiên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</a:t>
                </a:r>
                <a:r>
                  <a:rPr lang="vi-VN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ư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ợng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từ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các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giá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trị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z</a:t>
                </a:r>
                <a:r>
                  <a:rPr lang="en-US" sz="33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z</a:t>
                </a:r>
                <a:r>
                  <a:rPr lang="en-US" sz="33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… z</a:t>
                </a:r>
                <a:r>
                  <a:rPr lang="en-US" sz="33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3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 Y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hỗ dành sẵn cho Nội dung 2">
                <a:extLst>
                  <a:ext uri="{FF2B5EF4-FFF2-40B4-BE49-F238E27FC236}">
                    <a16:creationId xmlns:a16="http://schemas.microsoft.com/office/drawing/2014/main" id="{AAD44310-4899-4362-B3C5-73F183180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669774"/>
                <a:ext cx="10353762" cy="50782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3725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413724"/>
      </a:dk2>
      <a:lt2>
        <a:srgbClr val="E2E6E8"/>
      </a:lt2>
      <a:accent1>
        <a:srgbClr val="CE9682"/>
      </a:accent1>
      <a:accent2>
        <a:srgbClr val="B89E69"/>
      </a:accent2>
      <a:accent3>
        <a:srgbClr val="A3A870"/>
      </a:accent3>
      <a:accent4>
        <a:srgbClr val="88AE63"/>
      </a:accent4>
      <a:accent5>
        <a:srgbClr val="76B171"/>
      </a:accent5>
      <a:accent6>
        <a:srgbClr val="65B17F"/>
      </a:accent6>
      <a:hlink>
        <a:srgbClr val="5D8A9A"/>
      </a:hlink>
      <a:folHlink>
        <a:srgbClr val="828282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1471</Words>
  <Application>Microsoft Office PowerPoint</Application>
  <PresentationFormat>Widescreen</PresentationFormat>
  <Paragraphs>154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Calibri</vt:lpstr>
      <vt:lpstr>Cambria</vt:lpstr>
      <vt:lpstr>Cambria Math</vt:lpstr>
      <vt:lpstr>Courier New</vt:lpstr>
      <vt:lpstr>Georgia Pro Cond Light</vt:lpstr>
      <vt:lpstr>Speak Pro</vt:lpstr>
      <vt:lpstr>Symbol</vt:lpstr>
      <vt:lpstr>time ne</vt:lpstr>
      <vt:lpstr>Times New Roman</vt:lpstr>
      <vt:lpstr>Wingdings</vt:lpstr>
      <vt:lpstr>Wingdings 2</vt:lpstr>
      <vt:lpstr>SlateVTI</vt:lpstr>
      <vt:lpstr>Hồi qui tuyến tính đa biến</vt:lpstr>
      <vt:lpstr>Danh sách thành viên</vt:lpstr>
      <vt:lpstr>PowerPoint Presentation</vt:lpstr>
      <vt:lpstr>Ý tưởng ban đầu Mô hình hồi quy tuyến tính</vt:lpstr>
      <vt:lpstr>PowerPoint Presentation</vt:lpstr>
      <vt:lpstr>PowerPoint Presentation</vt:lpstr>
      <vt:lpstr>PowerPoint Presentation</vt:lpstr>
      <vt:lpstr>Mục đích mô hình hồi qui tuyến tính</vt:lpstr>
      <vt:lpstr>Mục đích mô hình hồi qui tuyến tính</vt:lpstr>
      <vt:lpstr>Ý nghĩa mô hình hồi qui tuyến tính</vt:lpstr>
      <vt:lpstr>Phát biểu bài toán</vt:lpstr>
      <vt:lpstr>Input và Output</vt:lpstr>
      <vt:lpstr>Input</vt:lpstr>
      <vt:lpstr>Input</vt:lpstr>
      <vt:lpstr>Input và Output</vt:lpstr>
      <vt:lpstr>Output</vt:lpstr>
      <vt:lpstr>PowerPoint Presentation</vt:lpstr>
      <vt:lpstr>Ý tưởng giải</vt:lpstr>
      <vt:lpstr>Ý tưởng giải</vt:lpstr>
      <vt:lpstr>Ý tưởng</vt:lpstr>
      <vt:lpstr>Ý tưởng</vt:lpstr>
      <vt:lpstr>PowerPoint Presentation</vt:lpstr>
      <vt:lpstr>Ý tưởng</vt:lpstr>
      <vt:lpstr>PowerPoint Presentation</vt:lpstr>
      <vt:lpstr>PowerPoint Presentation</vt:lpstr>
      <vt:lpstr>PowerPoint Presentation</vt:lpstr>
      <vt:lpstr>Đo lường mức độ phù hợp của ước lượng theo OLS (Ordinary Least Squares)</vt:lpstr>
      <vt:lpstr>PowerPoint Presentation</vt:lpstr>
      <vt:lpstr>PowerPoint Presentation</vt:lpstr>
      <vt:lpstr>PowerPoint Presentation</vt:lpstr>
      <vt:lpstr>Tài Liệu Tham Khảo</vt:lpstr>
      <vt:lpstr>Cảm ơn Thầy và các bạn đã theo dõi!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Hồi qui tuyến tính đa biến</dc:title>
  <dc:creator>Khoa Nguyễn</dc:creator>
  <cp:lastModifiedBy>Khoa Nguyễn</cp:lastModifiedBy>
  <cp:revision>17</cp:revision>
  <dcterms:created xsi:type="dcterms:W3CDTF">2020-05-15T00:33:11Z</dcterms:created>
  <dcterms:modified xsi:type="dcterms:W3CDTF">2020-05-15T05:24:22Z</dcterms:modified>
</cp:coreProperties>
</file>